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9" r:id="rId3"/>
    <p:sldId id="280" r:id="rId4"/>
    <p:sldId id="259" r:id="rId5"/>
    <p:sldId id="260" r:id="rId6"/>
    <p:sldId id="266" r:id="rId7"/>
    <p:sldId id="267" r:id="rId8"/>
    <p:sldId id="261" r:id="rId9"/>
    <p:sldId id="262" r:id="rId10"/>
    <p:sldId id="269" r:id="rId11"/>
    <p:sldId id="281" r:id="rId12"/>
    <p:sldId id="271" r:id="rId13"/>
    <p:sldId id="285" r:id="rId14"/>
    <p:sldId id="283" r:id="rId15"/>
    <p:sldId id="284" r:id="rId16"/>
    <p:sldId id="277"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111" d="100"/>
          <a:sy n="111"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1FF25-8079-8B47-B0FF-C87772BDB0A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362119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1FF25-8079-8B47-B0FF-C87772BDB0A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4308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1FF25-8079-8B47-B0FF-C87772BDB0A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300170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1FF25-8079-8B47-B0FF-C87772BDB0A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136305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1FF25-8079-8B47-B0FF-C87772BDB0A8}"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319433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1FF25-8079-8B47-B0FF-C87772BDB0A8}"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161921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1FF25-8079-8B47-B0FF-C87772BDB0A8}"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20862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1FF25-8079-8B47-B0FF-C87772BDB0A8}"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11464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1FF25-8079-8B47-B0FF-C87772BDB0A8}"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24787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1FF25-8079-8B47-B0FF-C87772BDB0A8}"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246454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1FF25-8079-8B47-B0FF-C87772BDB0A8}"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2F4D2-2C9C-4F41-94DD-4864C01FB049}" type="slidenum">
              <a:rPr lang="en-US" smtClean="0"/>
              <a:t>‹#›</a:t>
            </a:fld>
            <a:endParaRPr lang="en-US"/>
          </a:p>
        </p:txBody>
      </p:sp>
    </p:spTree>
    <p:extLst>
      <p:ext uri="{BB962C8B-B14F-4D97-AF65-F5344CB8AC3E}">
        <p14:creationId xmlns:p14="http://schemas.microsoft.com/office/powerpoint/2010/main" val="248691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1FF25-8079-8B47-B0FF-C87772BDB0A8}"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2F4D2-2C9C-4F41-94DD-4864C01FB049}" type="slidenum">
              <a:rPr lang="en-US" smtClean="0"/>
              <a:t>‹#›</a:t>
            </a:fld>
            <a:endParaRPr lang="en-US"/>
          </a:p>
        </p:txBody>
      </p:sp>
    </p:spTree>
    <p:extLst>
      <p:ext uri="{BB962C8B-B14F-4D97-AF65-F5344CB8AC3E}">
        <p14:creationId xmlns:p14="http://schemas.microsoft.com/office/powerpoint/2010/main" val="1085793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4449-BA9A-9742-943B-0B9AB51F9C05}"/>
              </a:ext>
            </a:extLst>
          </p:cNvPr>
          <p:cNvSpPr>
            <a:spLocks noGrp="1"/>
          </p:cNvSpPr>
          <p:nvPr>
            <p:ph type="ctrTitle"/>
          </p:nvPr>
        </p:nvSpPr>
        <p:spPr>
          <a:xfrm>
            <a:off x="1610264" y="388189"/>
            <a:ext cx="9144000" cy="2241880"/>
          </a:xfrm>
        </p:spPr>
        <p:txBody>
          <a:bodyPr>
            <a:normAutofit/>
          </a:bodyPr>
          <a:lstStyle/>
          <a:p>
            <a:r>
              <a:rPr lang="en-US" dirty="0">
                <a:solidFill>
                  <a:srgbClr val="C00000"/>
                </a:solidFill>
              </a:rPr>
              <a:t>LINQ Connect</a:t>
            </a:r>
            <a:br>
              <a:rPr lang="en-US" dirty="0">
                <a:solidFill>
                  <a:srgbClr val="C00000"/>
                </a:solidFill>
              </a:rPr>
            </a:br>
            <a:br>
              <a:rPr lang="en-US" dirty="0"/>
            </a:br>
            <a:r>
              <a:rPr lang="en-US" sz="2400" b="1" dirty="0"/>
              <a:t>www.linqconnect.com</a:t>
            </a:r>
          </a:p>
        </p:txBody>
      </p:sp>
      <p:sp>
        <p:nvSpPr>
          <p:cNvPr id="3" name="Subtitle 2">
            <a:extLst>
              <a:ext uri="{FF2B5EF4-FFF2-40B4-BE49-F238E27FC236}">
                <a16:creationId xmlns:a16="http://schemas.microsoft.com/office/drawing/2014/main" id="{5386F8E9-9696-C04C-A717-3AF03E522BF6}"/>
              </a:ext>
            </a:extLst>
          </p:cNvPr>
          <p:cNvSpPr>
            <a:spLocks noGrp="1"/>
          </p:cNvSpPr>
          <p:nvPr>
            <p:ph type="subTitle" idx="1"/>
          </p:nvPr>
        </p:nvSpPr>
        <p:spPr>
          <a:xfrm>
            <a:off x="4350328" y="2881223"/>
            <a:ext cx="6105236" cy="951868"/>
          </a:xfrm>
        </p:spPr>
        <p:txBody>
          <a:bodyPr>
            <a:normAutofit/>
          </a:bodyPr>
          <a:lstStyle/>
          <a:p>
            <a:r>
              <a:rPr lang="en-US" dirty="0"/>
              <a:t>Applying for Free &amp; Reduced Meals</a:t>
            </a:r>
          </a:p>
        </p:txBody>
      </p:sp>
      <p:pic>
        <p:nvPicPr>
          <p:cNvPr id="4" name="Picture 3">
            <a:extLst>
              <a:ext uri="{FF2B5EF4-FFF2-40B4-BE49-F238E27FC236}">
                <a16:creationId xmlns:a16="http://schemas.microsoft.com/office/drawing/2014/main" id="{0D2DDBB0-AE5A-576D-B4FC-4FE4099FDDCB}"/>
              </a:ext>
            </a:extLst>
          </p:cNvPr>
          <p:cNvPicPr>
            <a:picLocks noChangeAspect="1"/>
          </p:cNvPicPr>
          <p:nvPr/>
        </p:nvPicPr>
        <p:blipFill>
          <a:blip r:embed="rId3"/>
          <a:stretch>
            <a:fillRect/>
          </a:stretch>
        </p:blipFill>
        <p:spPr>
          <a:xfrm>
            <a:off x="5193972" y="3329795"/>
            <a:ext cx="3829257" cy="3528205"/>
          </a:xfrm>
          <a:prstGeom prst="rect">
            <a:avLst/>
          </a:prstGeom>
        </p:spPr>
      </p:pic>
    </p:spTree>
    <p:extLst>
      <p:ext uri="{BB962C8B-B14F-4D97-AF65-F5344CB8AC3E}">
        <p14:creationId xmlns:p14="http://schemas.microsoft.com/office/powerpoint/2010/main" val="84101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29713-1BE9-168B-4AA1-A77425BADB9B}"/>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19C7676-5B83-2C4B-18D2-22FDF7E31530}"/>
              </a:ext>
            </a:extLst>
          </p:cNvPr>
          <p:cNvSpPr txBox="1"/>
          <p:nvPr/>
        </p:nvSpPr>
        <p:spPr>
          <a:xfrm>
            <a:off x="34502" y="4490546"/>
            <a:ext cx="1287490" cy="738664"/>
          </a:xfrm>
          <a:prstGeom prst="rect">
            <a:avLst/>
          </a:prstGeom>
          <a:noFill/>
        </p:spPr>
        <p:txBody>
          <a:bodyPr wrap="square">
            <a:spAutoFit/>
          </a:bodyPr>
          <a:lstStyle/>
          <a:p>
            <a:r>
              <a:rPr lang="en-US" sz="1050" b="1" dirty="0"/>
              <a:t>If any of the students receive income enter the amount here.</a:t>
            </a:r>
          </a:p>
        </p:txBody>
      </p:sp>
      <p:sp>
        <p:nvSpPr>
          <p:cNvPr id="7" name="TextBox 6">
            <a:extLst>
              <a:ext uri="{FF2B5EF4-FFF2-40B4-BE49-F238E27FC236}">
                <a16:creationId xmlns:a16="http://schemas.microsoft.com/office/drawing/2014/main" id="{7804B4A8-C213-1CB9-A88D-D427379AF332}"/>
              </a:ext>
            </a:extLst>
          </p:cNvPr>
          <p:cNvSpPr txBox="1"/>
          <p:nvPr/>
        </p:nvSpPr>
        <p:spPr>
          <a:xfrm>
            <a:off x="6751606" y="5229210"/>
            <a:ext cx="1762666" cy="738664"/>
          </a:xfrm>
          <a:prstGeom prst="rect">
            <a:avLst/>
          </a:prstGeom>
          <a:noFill/>
        </p:spPr>
        <p:txBody>
          <a:bodyPr wrap="square">
            <a:spAutoFit/>
          </a:bodyPr>
          <a:lstStyle/>
          <a:p>
            <a:r>
              <a:rPr lang="en-US" sz="1050" b="1" dirty="0"/>
              <a:t>Choose from the drop-down menu to select the frequency of payment if the student receives income.</a:t>
            </a:r>
          </a:p>
        </p:txBody>
      </p:sp>
      <p:sp>
        <p:nvSpPr>
          <p:cNvPr id="8" name="Arrow: Right 7">
            <a:extLst>
              <a:ext uri="{FF2B5EF4-FFF2-40B4-BE49-F238E27FC236}">
                <a16:creationId xmlns:a16="http://schemas.microsoft.com/office/drawing/2014/main" id="{CC8DF465-FC48-22DF-0E5F-F314E1B25F47}"/>
              </a:ext>
            </a:extLst>
          </p:cNvPr>
          <p:cNvSpPr/>
          <p:nvPr/>
        </p:nvSpPr>
        <p:spPr>
          <a:xfrm>
            <a:off x="305502" y="5365629"/>
            <a:ext cx="650604" cy="18115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750842F-82B4-76C0-EACE-8D7F72DE0142}"/>
              </a:ext>
            </a:extLst>
          </p:cNvPr>
          <p:cNvSpPr/>
          <p:nvPr/>
        </p:nvSpPr>
        <p:spPr>
          <a:xfrm flipH="1">
            <a:off x="6052867" y="5417387"/>
            <a:ext cx="698739" cy="18115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E5EC09B-08B6-CD49-06C5-A3CAD7022B3A}"/>
              </a:ext>
            </a:extLst>
          </p:cNvPr>
          <p:cNvSpPr/>
          <p:nvPr/>
        </p:nvSpPr>
        <p:spPr>
          <a:xfrm>
            <a:off x="9775496" y="5967874"/>
            <a:ext cx="650604" cy="18115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6F32462-4679-1508-D860-F9D4BDB4D401}"/>
              </a:ext>
            </a:extLst>
          </p:cNvPr>
          <p:cNvSpPr txBox="1"/>
          <p:nvPr/>
        </p:nvSpPr>
        <p:spPr>
          <a:xfrm>
            <a:off x="8453166" y="5789689"/>
            <a:ext cx="1526874" cy="415498"/>
          </a:xfrm>
          <a:prstGeom prst="rect">
            <a:avLst/>
          </a:prstGeom>
          <a:noFill/>
        </p:spPr>
        <p:txBody>
          <a:bodyPr wrap="square">
            <a:spAutoFit/>
          </a:bodyPr>
          <a:lstStyle/>
          <a:p>
            <a:r>
              <a:rPr lang="en-US" sz="1050" b="1" dirty="0"/>
              <a:t>To proceed, please click on the “Next” button.</a:t>
            </a:r>
          </a:p>
        </p:txBody>
      </p:sp>
      <p:sp>
        <p:nvSpPr>
          <p:cNvPr id="4" name="TextBox 3">
            <a:extLst>
              <a:ext uri="{FF2B5EF4-FFF2-40B4-BE49-F238E27FC236}">
                <a16:creationId xmlns:a16="http://schemas.microsoft.com/office/drawing/2014/main" id="{7444BF8B-26DD-8494-CCB9-2E41F0A2DF7B}"/>
              </a:ext>
            </a:extLst>
          </p:cNvPr>
          <p:cNvSpPr txBox="1"/>
          <p:nvPr/>
        </p:nvSpPr>
        <p:spPr>
          <a:xfrm>
            <a:off x="3324763" y="2096717"/>
            <a:ext cx="6154946" cy="523220"/>
          </a:xfrm>
          <a:prstGeom prst="rect">
            <a:avLst/>
          </a:prstGeom>
          <a:noFill/>
        </p:spPr>
        <p:txBody>
          <a:bodyPr wrap="square">
            <a:spAutoFit/>
          </a:bodyPr>
          <a:lstStyle/>
          <a:p>
            <a:pPr algn="ctr"/>
            <a:r>
              <a:rPr lang="en-US" sz="1400" b="1" dirty="0"/>
              <a:t>This page should include all students entered on this application who attend KCS along with all income you entered students if any.</a:t>
            </a:r>
          </a:p>
        </p:txBody>
      </p:sp>
    </p:spTree>
    <p:extLst>
      <p:ext uri="{BB962C8B-B14F-4D97-AF65-F5344CB8AC3E}">
        <p14:creationId xmlns:p14="http://schemas.microsoft.com/office/powerpoint/2010/main" val="175530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4333E-5A50-34A9-85F0-623A5C5333EF}"/>
              </a:ext>
            </a:extLst>
          </p:cNvPr>
          <p:cNvPicPr>
            <a:picLocks noChangeAspect="1"/>
          </p:cNvPicPr>
          <p:nvPr/>
        </p:nvPicPr>
        <p:blipFill>
          <a:blip r:embed="rId2"/>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23B959D7-B596-22A8-F33C-B55E6914AFC2}"/>
              </a:ext>
            </a:extLst>
          </p:cNvPr>
          <p:cNvSpPr txBox="1"/>
          <p:nvPr/>
        </p:nvSpPr>
        <p:spPr>
          <a:xfrm>
            <a:off x="7349706" y="2237754"/>
            <a:ext cx="2087592" cy="1107996"/>
          </a:xfrm>
          <a:prstGeom prst="rect">
            <a:avLst/>
          </a:prstGeom>
          <a:noFill/>
        </p:spPr>
        <p:txBody>
          <a:bodyPr wrap="square" rtlCol="0">
            <a:spAutoFit/>
          </a:bodyPr>
          <a:lstStyle/>
          <a:p>
            <a:r>
              <a:rPr lang="en-US" sz="1100" b="1" dirty="0"/>
              <a:t>Click the “+” sign to begin entering all household members </a:t>
            </a:r>
            <a:r>
              <a:rPr lang="en-US" sz="1100" b="1" u="sng" dirty="0"/>
              <a:t>including yourself,</a:t>
            </a:r>
            <a:r>
              <a:rPr lang="en-US" sz="1100" b="1" dirty="0"/>
              <a:t> all children who live in your home and do not attend KCS, and all adult members living in your home.</a:t>
            </a:r>
          </a:p>
        </p:txBody>
      </p:sp>
      <p:sp>
        <p:nvSpPr>
          <p:cNvPr id="4" name="Arrow: Right 3">
            <a:extLst>
              <a:ext uri="{FF2B5EF4-FFF2-40B4-BE49-F238E27FC236}">
                <a16:creationId xmlns:a16="http://schemas.microsoft.com/office/drawing/2014/main" id="{2BF965A1-B870-D7DF-8DB9-A4DF953AF0ED}"/>
              </a:ext>
            </a:extLst>
          </p:cNvPr>
          <p:cNvSpPr/>
          <p:nvPr/>
        </p:nvSpPr>
        <p:spPr>
          <a:xfrm>
            <a:off x="9437298" y="2319731"/>
            <a:ext cx="978408" cy="28544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B34E9C-22B5-B2A9-5A62-4A3501B17A29}"/>
              </a:ext>
            </a:extLst>
          </p:cNvPr>
          <p:cNvSpPr txBox="1"/>
          <p:nvPr/>
        </p:nvSpPr>
        <p:spPr>
          <a:xfrm>
            <a:off x="6869501" y="914402"/>
            <a:ext cx="3930022" cy="938719"/>
          </a:xfrm>
          <a:prstGeom prst="rect">
            <a:avLst/>
          </a:prstGeom>
          <a:noFill/>
        </p:spPr>
        <p:txBody>
          <a:bodyPr wrap="square" rtlCol="0">
            <a:spAutoFit/>
          </a:bodyPr>
          <a:lstStyle/>
          <a:p>
            <a:r>
              <a:rPr lang="en-US" sz="1100" b="1" dirty="0"/>
              <a:t>Enter the total number of household members you have added to this application. This includes you, all students who attend KCS, all children living in the house who do not attend KCS, and all adult members living in your home. This number must match exactly the number of people on this application.</a:t>
            </a:r>
          </a:p>
        </p:txBody>
      </p:sp>
      <p:sp>
        <p:nvSpPr>
          <p:cNvPr id="8" name="Arrow: Right 7">
            <a:extLst>
              <a:ext uri="{FF2B5EF4-FFF2-40B4-BE49-F238E27FC236}">
                <a16:creationId xmlns:a16="http://schemas.microsoft.com/office/drawing/2014/main" id="{E91B36A5-05EA-4C73-7A9A-571FB7A084A9}"/>
              </a:ext>
            </a:extLst>
          </p:cNvPr>
          <p:cNvSpPr/>
          <p:nvPr/>
        </p:nvSpPr>
        <p:spPr>
          <a:xfrm flipH="1">
            <a:off x="6095999" y="1496186"/>
            <a:ext cx="681487" cy="269022"/>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42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75D5E-D75E-4170-6135-20977FB2F4F3}"/>
              </a:ext>
            </a:extLst>
          </p:cNvPr>
          <p:cNvPicPr>
            <a:picLocks noChangeAspect="1"/>
          </p:cNvPicPr>
          <p:nvPr/>
        </p:nvPicPr>
        <p:blipFill>
          <a:blip r:embed="rId2"/>
          <a:stretch>
            <a:fillRect/>
          </a:stretch>
        </p:blipFill>
        <p:spPr>
          <a:xfrm>
            <a:off x="0" y="0"/>
            <a:ext cx="12192000" cy="6931326"/>
          </a:xfrm>
          <a:prstGeom prst="rect">
            <a:avLst/>
          </a:prstGeom>
        </p:spPr>
      </p:pic>
      <p:sp>
        <p:nvSpPr>
          <p:cNvPr id="4" name="Arrow: Right 3">
            <a:extLst>
              <a:ext uri="{FF2B5EF4-FFF2-40B4-BE49-F238E27FC236}">
                <a16:creationId xmlns:a16="http://schemas.microsoft.com/office/drawing/2014/main" id="{8828743C-4876-343C-1AB1-6D85B3984B67}"/>
              </a:ext>
            </a:extLst>
          </p:cNvPr>
          <p:cNvSpPr/>
          <p:nvPr/>
        </p:nvSpPr>
        <p:spPr>
          <a:xfrm>
            <a:off x="7694761" y="1134373"/>
            <a:ext cx="831759" cy="235789"/>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4E3427-1535-0D56-48E3-DA54B416DB50}"/>
              </a:ext>
            </a:extLst>
          </p:cNvPr>
          <p:cNvSpPr/>
          <p:nvPr/>
        </p:nvSpPr>
        <p:spPr>
          <a:xfrm>
            <a:off x="7694761" y="2787769"/>
            <a:ext cx="831759" cy="235789"/>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7A52B5E-472E-5906-C263-391BC9D48BE8}"/>
              </a:ext>
            </a:extLst>
          </p:cNvPr>
          <p:cNvSpPr/>
          <p:nvPr/>
        </p:nvSpPr>
        <p:spPr>
          <a:xfrm>
            <a:off x="7584056" y="3502326"/>
            <a:ext cx="906522" cy="235789"/>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26A98A1-119C-6D13-FF9B-DE803F57F711}"/>
              </a:ext>
            </a:extLst>
          </p:cNvPr>
          <p:cNvSpPr/>
          <p:nvPr/>
        </p:nvSpPr>
        <p:spPr>
          <a:xfrm>
            <a:off x="7548113" y="4353465"/>
            <a:ext cx="978408" cy="235789"/>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68D7D04-6104-56DB-BCBF-E291E984FBDF}"/>
              </a:ext>
            </a:extLst>
          </p:cNvPr>
          <p:cNvSpPr/>
          <p:nvPr/>
        </p:nvSpPr>
        <p:spPr>
          <a:xfrm>
            <a:off x="7548113" y="5155722"/>
            <a:ext cx="978408" cy="235789"/>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5599EBC-1DF1-8C71-B858-11056D9F8C0A}"/>
              </a:ext>
            </a:extLst>
          </p:cNvPr>
          <p:cNvSpPr/>
          <p:nvPr/>
        </p:nvSpPr>
        <p:spPr>
          <a:xfrm flipH="1">
            <a:off x="11231592" y="1213449"/>
            <a:ext cx="577970" cy="156713"/>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F3D23F-6A87-8B2E-0F5C-5FF63EA4263F}"/>
              </a:ext>
            </a:extLst>
          </p:cNvPr>
          <p:cNvSpPr txBox="1"/>
          <p:nvPr/>
        </p:nvSpPr>
        <p:spPr>
          <a:xfrm>
            <a:off x="6096000" y="2105791"/>
            <a:ext cx="1837427" cy="861774"/>
          </a:xfrm>
          <a:prstGeom prst="rect">
            <a:avLst/>
          </a:prstGeom>
          <a:noFill/>
        </p:spPr>
        <p:txBody>
          <a:bodyPr wrap="square" rtlCol="0">
            <a:spAutoFit/>
          </a:bodyPr>
          <a:lstStyle/>
          <a:p>
            <a:r>
              <a:rPr lang="en-US" sz="1000" b="1" dirty="0">
                <a:solidFill>
                  <a:schemeClr val="bg1"/>
                </a:solidFill>
              </a:rPr>
              <a:t>Enter gross wages amount here. Gross wages are the amount you are paid from work before anything is deducted from your check.</a:t>
            </a:r>
          </a:p>
        </p:txBody>
      </p:sp>
      <p:sp>
        <p:nvSpPr>
          <p:cNvPr id="11" name="TextBox 10">
            <a:extLst>
              <a:ext uri="{FF2B5EF4-FFF2-40B4-BE49-F238E27FC236}">
                <a16:creationId xmlns:a16="http://schemas.microsoft.com/office/drawing/2014/main" id="{BFA9CAEC-9F82-36BB-8BAE-2B2DB1BF6AA0}"/>
              </a:ext>
            </a:extLst>
          </p:cNvPr>
          <p:cNvSpPr txBox="1"/>
          <p:nvPr/>
        </p:nvSpPr>
        <p:spPr>
          <a:xfrm>
            <a:off x="6126191" y="3130053"/>
            <a:ext cx="1457865" cy="1015663"/>
          </a:xfrm>
          <a:prstGeom prst="rect">
            <a:avLst/>
          </a:prstGeom>
          <a:noFill/>
        </p:spPr>
        <p:txBody>
          <a:bodyPr wrap="square" rtlCol="0">
            <a:spAutoFit/>
          </a:bodyPr>
          <a:lstStyle/>
          <a:p>
            <a:r>
              <a:rPr lang="en-US" sz="1000" b="1" dirty="0">
                <a:solidFill>
                  <a:schemeClr val="bg1"/>
                </a:solidFill>
              </a:rPr>
              <a:t>If you receive child support or alimony, enter only what you receive even if the court has ordered a different amount to be paid.</a:t>
            </a:r>
          </a:p>
        </p:txBody>
      </p:sp>
      <p:sp>
        <p:nvSpPr>
          <p:cNvPr id="12" name="TextBox 11">
            <a:extLst>
              <a:ext uri="{FF2B5EF4-FFF2-40B4-BE49-F238E27FC236}">
                <a16:creationId xmlns:a16="http://schemas.microsoft.com/office/drawing/2014/main" id="{B3B0BD45-0E36-6496-D377-EA18673EEDA2}"/>
              </a:ext>
            </a:extLst>
          </p:cNvPr>
          <p:cNvSpPr txBox="1"/>
          <p:nvPr/>
        </p:nvSpPr>
        <p:spPr>
          <a:xfrm>
            <a:off x="5302746" y="4289880"/>
            <a:ext cx="2281310" cy="400110"/>
          </a:xfrm>
          <a:prstGeom prst="rect">
            <a:avLst/>
          </a:prstGeom>
          <a:noFill/>
        </p:spPr>
        <p:txBody>
          <a:bodyPr wrap="square" rtlCol="0">
            <a:spAutoFit/>
          </a:bodyPr>
          <a:lstStyle/>
          <a:p>
            <a:r>
              <a:rPr lang="en-US" sz="1000" b="1" dirty="0">
                <a:solidFill>
                  <a:schemeClr val="bg1"/>
                </a:solidFill>
              </a:rPr>
              <a:t>If you receive a pension, retirement, or social security, enter the amount here.</a:t>
            </a:r>
            <a:endParaRPr lang="en-US" sz="1050" b="1" dirty="0">
              <a:solidFill>
                <a:schemeClr val="bg1"/>
              </a:solidFill>
            </a:endParaRPr>
          </a:p>
        </p:txBody>
      </p:sp>
      <p:sp>
        <p:nvSpPr>
          <p:cNvPr id="13" name="TextBox 12">
            <a:extLst>
              <a:ext uri="{FF2B5EF4-FFF2-40B4-BE49-F238E27FC236}">
                <a16:creationId xmlns:a16="http://schemas.microsoft.com/office/drawing/2014/main" id="{15CEADA5-55ED-2498-BC76-2ACCF3CEF4D1}"/>
              </a:ext>
            </a:extLst>
          </p:cNvPr>
          <p:cNvSpPr txBox="1"/>
          <p:nvPr/>
        </p:nvSpPr>
        <p:spPr>
          <a:xfrm>
            <a:off x="5868837" y="5133528"/>
            <a:ext cx="1825924" cy="400110"/>
          </a:xfrm>
          <a:prstGeom prst="rect">
            <a:avLst/>
          </a:prstGeom>
          <a:noFill/>
        </p:spPr>
        <p:txBody>
          <a:bodyPr wrap="square" rtlCol="0">
            <a:spAutoFit/>
          </a:bodyPr>
          <a:lstStyle/>
          <a:p>
            <a:r>
              <a:rPr lang="en-US" sz="1000" b="1" dirty="0">
                <a:solidFill>
                  <a:schemeClr val="bg1"/>
                </a:solidFill>
              </a:rPr>
              <a:t>If you receive unemployment enter the amount here.</a:t>
            </a:r>
          </a:p>
        </p:txBody>
      </p:sp>
      <p:sp>
        <p:nvSpPr>
          <p:cNvPr id="15" name="Arrow: Right 14">
            <a:extLst>
              <a:ext uri="{FF2B5EF4-FFF2-40B4-BE49-F238E27FC236}">
                <a16:creationId xmlns:a16="http://schemas.microsoft.com/office/drawing/2014/main" id="{996E6616-5B44-9C64-EAE7-A5538858A6BF}"/>
              </a:ext>
            </a:extLst>
          </p:cNvPr>
          <p:cNvSpPr/>
          <p:nvPr/>
        </p:nvSpPr>
        <p:spPr>
          <a:xfrm rot="5400000">
            <a:off x="10067890" y="5815807"/>
            <a:ext cx="774649" cy="210312"/>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C7FEF2C-ED06-D411-E25E-E14C83B4ABB5}"/>
              </a:ext>
            </a:extLst>
          </p:cNvPr>
          <p:cNvSpPr/>
          <p:nvPr/>
        </p:nvSpPr>
        <p:spPr>
          <a:xfrm rot="5400000">
            <a:off x="11133252" y="5815808"/>
            <a:ext cx="774649" cy="210312"/>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2968B17-47C0-A407-6D2B-DCD606ED303C}"/>
              </a:ext>
            </a:extLst>
          </p:cNvPr>
          <p:cNvSpPr txBox="1"/>
          <p:nvPr/>
        </p:nvSpPr>
        <p:spPr>
          <a:xfrm>
            <a:off x="8946126" y="5437632"/>
            <a:ext cx="1394603" cy="923330"/>
          </a:xfrm>
          <a:prstGeom prst="rect">
            <a:avLst/>
          </a:prstGeom>
          <a:noFill/>
        </p:spPr>
        <p:txBody>
          <a:bodyPr wrap="square" rtlCol="0">
            <a:spAutoFit/>
          </a:bodyPr>
          <a:lstStyle/>
          <a:p>
            <a:r>
              <a:rPr lang="en-US" sz="900" b="1" dirty="0"/>
              <a:t>If you have more people who live in your home, click here to save this information and add additional household members.</a:t>
            </a:r>
          </a:p>
        </p:txBody>
      </p:sp>
      <p:sp>
        <p:nvSpPr>
          <p:cNvPr id="18" name="TextBox 17">
            <a:extLst>
              <a:ext uri="{FF2B5EF4-FFF2-40B4-BE49-F238E27FC236}">
                <a16:creationId xmlns:a16="http://schemas.microsoft.com/office/drawing/2014/main" id="{933F9DD3-725F-F1BE-7355-D732B0B709A2}"/>
              </a:ext>
            </a:extLst>
          </p:cNvPr>
          <p:cNvSpPr txBox="1"/>
          <p:nvPr/>
        </p:nvSpPr>
        <p:spPr>
          <a:xfrm>
            <a:off x="10687224" y="5391632"/>
            <a:ext cx="859231" cy="1061829"/>
          </a:xfrm>
          <a:prstGeom prst="rect">
            <a:avLst/>
          </a:prstGeom>
          <a:noFill/>
        </p:spPr>
        <p:txBody>
          <a:bodyPr wrap="square" rtlCol="0">
            <a:spAutoFit/>
          </a:bodyPr>
          <a:lstStyle/>
          <a:p>
            <a:r>
              <a:rPr lang="en-US" sz="900" b="1" dirty="0"/>
              <a:t>Click here if there are no more household members to add to this application.</a:t>
            </a:r>
          </a:p>
        </p:txBody>
      </p:sp>
      <p:sp>
        <p:nvSpPr>
          <p:cNvPr id="21" name="TextBox 20">
            <a:extLst>
              <a:ext uri="{FF2B5EF4-FFF2-40B4-BE49-F238E27FC236}">
                <a16:creationId xmlns:a16="http://schemas.microsoft.com/office/drawing/2014/main" id="{4CC4BF22-1A75-C0A9-1C5A-710769929286}"/>
              </a:ext>
            </a:extLst>
          </p:cNvPr>
          <p:cNvSpPr txBox="1"/>
          <p:nvPr/>
        </p:nvSpPr>
        <p:spPr>
          <a:xfrm>
            <a:off x="10496533" y="4716106"/>
            <a:ext cx="1570007" cy="246221"/>
          </a:xfrm>
          <a:prstGeom prst="rect">
            <a:avLst/>
          </a:prstGeom>
          <a:noFill/>
        </p:spPr>
        <p:txBody>
          <a:bodyPr wrap="square" rtlCol="0">
            <a:spAutoFit/>
          </a:bodyPr>
          <a:lstStyle/>
          <a:p>
            <a:r>
              <a:rPr lang="en-US" sz="1000" b="1" dirty="0"/>
              <a:t>Click here </a:t>
            </a:r>
          </a:p>
        </p:txBody>
      </p:sp>
      <p:sp>
        <p:nvSpPr>
          <p:cNvPr id="22" name="Arrow: Right 21">
            <a:extLst>
              <a:ext uri="{FF2B5EF4-FFF2-40B4-BE49-F238E27FC236}">
                <a16:creationId xmlns:a16="http://schemas.microsoft.com/office/drawing/2014/main" id="{CFE8C1A2-F38C-EFC9-C312-A69EF01738B6}"/>
              </a:ext>
            </a:extLst>
          </p:cNvPr>
          <p:cNvSpPr/>
          <p:nvPr/>
        </p:nvSpPr>
        <p:spPr>
          <a:xfrm rot="16200000">
            <a:off x="11775209" y="3165741"/>
            <a:ext cx="363646" cy="7928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BA2FD174-6C85-6DBF-1168-5E97209533E5}"/>
              </a:ext>
            </a:extLst>
          </p:cNvPr>
          <p:cNvSpPr/>
          <p:nvPr/>
        </p:nvSpPr>
        <p:spPr>
          <a:xfrm rot="16200000">
            <a:off x="11764528" y="3928566"/>
            <a:ext cx="363646" cy="7928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659B773C-3B48-D43E-B61A-7767E03416C5}"/>
              </a:ext>
            </a:extLst>
          </p:cNvPr>
          <p:cNvSpPr/>
          <p:nvPr/>
        </p:nvSpPr>
        <p:spPr>
          <a:xfrm rot="16200000">
            <a:off x="11763294" y="4732035"/>
            <a:ext cx="363646" cy="7928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F2960673-92FD-BF66-BB0A-00F35F484776}"/>
              </a:ext>
            </a:extLst>
          </p:cNvPr>
          <p:cNvSpPr/>
          <p:nvPr/>
        </p:nvSpPr>
        <p:spPr>
          <a:xfrm rot="16200000">
            <a:off x="11750767" y="5475766"/>
            <a:ext cx="363646" cy="7928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2119455-8A50-DA09-ACAE-0AB576F97693}"/>
              </a:ext>
            </a:extLst>
          </p:cNvPr>
          <p:cNvSpPr txBox="1"/>
          <p:nvPr/>
        </p:nvSpPr>
        <p:spPr>
          <a:xfrm>
            <a:off x="10350058" y="2362303"/>
            <a:ext cx="1837426" cy="461665"/>
          </a:xfrm>
          <a:prstGeom prst="rect">
            <a:avLst/>
          </a:prstGeom>
          <a:noFill/>
        </p:spPr>
        <p:txBody>
          <a:bodyPr wrap="square" rtlCol="0">
            <a:spAutoFit/>
          </a:bodyPr>
          <a:lstStyle/>
          <a:p>
            <a:r>
              <a:rPr lang="en-US" sz="800" b="1" dirty="0"/>
              <a:t>If you have income from any of the listed sources use the drop-down boxes to enter the frequency of pay.</a:t>
            </a:r>
          </a:p>
        </p:txBody>
      </p:sp>
    </p:spTree>
    <p:extLst>
      <p:ext uri="{BB962C8B-B14F-4D97-AF65-F5344CB8AC3E}">
        <p14:creationId xmlns:p14="http://schemas.microsoft.com/office/powerpoint/2010/main" val="163161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C43735-4283-7AA2-0CDF-DF4A4CA860D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A791EB8-4D51-712D-AF4E-41F20999DD04}"/>
              </a:ext>
            </a:extLst>
          </p:cNvPr>
          <p:cNvSpPr txBox="1"/>
          <p:nvPr/>
        </p:nvSpPr>
        <p:spPr>
          <a:xfrm>
            <a:off x="6096000" y="1961470"/>
            <a:ext cx="3692106" cy="738664"/>
          </a:xfrm>
          <a:prstGeom prst="rect">
            <a:avLst/>
          </a:prstGeom>
          <a:noFill/>
        </p:spPr>
        <p:txBody>
          <a:bodyPr wrap="square" rtlCol="0">
            <a:spAutoFit/>
          </a:bodyPr>
          <a:lstStyle/>
          <a:p>
            <a:r>
              <a:rPr lang="en-US" sz="1050" b="1" dirty="0">
                <a:solidFill>
                  <a:srgbClr val="C00000"/>
                </a:solidFill>
              </a:rPr>
              <a:t>Enter the total number of household members you have added to this application. This includes you, all students who attend KCS, and all adult members, living in your home. This number must match exactly the number of people on this application.</a:t>
            </a:r>
          </a:p>
        </p:txBody>
      </p:sp>
      <p:sp>
        <p:nvSpPr>
          <p:cNvPr id="5" name="Arrow: Right 4">
            <a:extLst>
              <a:ext uri="{FF2B5EF4-FFF2-40B4-BE49-F238E27FC236}">
                <a16:creationId xmlns:a16="http://schemas.microsoft.com/office/drawing/2014/main" id="{EC1C8828-F20F-EBAD-2CEE-B4A39D88045A}"/>
              </a:ext>
            </a:extLst>
          </p:cNvPr>
          <p:cNvSpPr/>
          <p:nvPr/>
        </p:nvSpPr>
        <p:spPr>
          <a:xfrm flipH="1">
            <a:off x="1986578" y="6510300"/>
            <a:ext cx="868766" cy="242316"/>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937638-ECD0-0119-AA5F-D82557D4B8B9}"/>
              </a:ext>
            </a:extLst>
          </p:cNvPr>
          <p:cNvSpPr txBox="1"/>
          <p:nvPr/>
        </p:nvSpPr>
        <p:spPr>
          <a:xfrm>
            <a:off x="2886285" y="6423709"/>
            <a:ext cx="1785668" cy="415498"/>
          </a:xfrm>
          <a:prstGeom prst="rect">
            <a:avLst/>
          </a:prstGeom>
          <a:noFill/>
        </p:spPr>
        <p:txBody>
          <a:bodyPr wrap="square" rtlCol="0">
            <a:spAutoFit/>
          </a:bodyPr>
          <a:lstStyle/>
          <a:p>
            <a:r>
              <a:rPr lang="en-US" sz="1050" b="1" dirty="0"/>
              <a:t>Click here if you need to go back to the previous page.</a:t>
            </a:r>
          </a:p>
        </p:txBody>
      </p:sp>
      <p:sp>
        <p:nvSpPr>
          <p:cNvPr id="7" name="Arrow: Right 6">
            <a:extLst>
              <a:ext uri="{FF2B5EF4-FFF2-40B4-BE49-F238E27FC236}">
                <a16:creationId xmlns:a16="http://schemas.microsoft.com/office/drawing/2014/main" id="{C6DD6583-FA5B-403E-3C27-843D1415E15C}"/>
              </a:ext>
            </a:extLst>
          </p:cNvPr>
          <p:cNvSpPr/>
          <p:nvPr/>
        </p:nvSpPr>
        <p:spPr>
          <a:xfrm>
            <a:off x="9510622" y="6596891"/>
            <a:ext cx="780002" cy="242316"/>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C4425F-F706-4025-9FEB-BDFC1D7EE317}"/>
              </a:ext>
            </a:extLst>
          </p:cNvPr>
          <p:cNvSpPr txBox="1"/>
          <p:nvPr/>
        </p:nvSpPr>
        <p:spPr>
          <a:xfrm>
            <a:off x="8048445" y="6546931"/>
            <a:ext cx="1600199" cy="253916"/>
          </a:xfrm>
          <a:prstGeom prst="rect">
            <a:avLst/>
          </a:prstGeom>
          <a:noFill/>
        </p:spPr>
        <p:txBody>
          <a:bodyPr wrap="square" rtlCol="0">
            <a:spAutoFit/>
          </a:bodyPr>
          <a:lstStyle/>
          <a:p>
            <a:r>
              <a:rPr lang="en-US" sz="1050" b="1" dirty="0"/>
              <a:t>Click here to continue.</a:t>
            </a:r>
          </a:p>
        </p:txBody>
      </p:sp>
    </p:spTree>
    <p:extLst>
      <p:ext uri="{BB962C8B-B14F-4D97-AF65-F5344CB8AC3E}">
        <p14:creationId xmlns:p14="http://schemas.microsoft.com/office/powerpoint/2010/main" val="273807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438327-ABCA-E305-F49F-0BBFDA421CC7}"/>
              </a:ext>
            </a:extLst>
          </p:cNvPr>
          <p:cNvPicPr>
            <a:picLocks noChangeAspect="1"/>
          </p:cNvPicPr>
          <p:nvPr/>
        </p:nvPicPr>
        <p:blipFill>
          <a:blip r:embed="rId2"/>
          <a:stretch>
            <a:fillRect/>
          </a:stretch>
        </p:blipFill>
        <p:spPr>
          <a:xfrm>
            <a:off x="-129397" y="0"/>
            <a:ext cx="12192000" cy="6858000"/>
          </a:xfrm>
          <a:prstGeom prst="rect">
            <a:avLst/>
          </a:prstGeom>
        </p:spPr>
      </p:pic>
      <p:sp>
        <p:nvSpPr>
          <p:cNvPr id="4" name="TextBox 3">
            <a:extLst>
              <a:ext uri="{FF2B5EF4-FFF2-40B4-BE49-F238E27FC236}">
                <a16:creationId xmlns:a16="http://schemas.microsoft.com/office/drawing/2014/main" id="{9CDE750F-3BA1-FE01-AB11-CB12AA490C32}"/>
              </a:ext>
            </a:extLst>
          </p:cNvPr>
          <p:cNvSpPr txBox="1"/>
          <p:nvPr/>
        </p:nvSpPr>
        <p:spPr>
          <a:xfrm>
            <a:off x="3457037" y="1824812"/>
            <a:ext cx="6189452" cy="923330"/>
          </a:xfrm>
          <a:prstGeom prst="rect">
            <a:avLst/>
          </a:prstGeom>
          <a:noFill/>
        </p:spPr>
        <p:txBody>
          <a:bodyPr wrap="square">
            <a:spAutoFit/>
          </a:bodyPr>
          <a:lstStyle/>
          <a:p>
            <a:r>
              <a:rPr lang="en-US" sz="1800" b="1" dirty="0"/>
              <a:t>This page should show all members who live in your home, (excluding students attending KCS)  along with any income entered.</a:t>
            </a:r>
          </a:p>
        </p:txBody>
      </p:sp>
      <p:sp>
        <p:nvSpPr>
          <p:cNvPr id="6" name="TextBox 5">
            <a:extLst>
              <a:ext uri="{FF2B5EF4-FFF2-40B4-BE49-F238E27FC236}">
                <a16:creationId xmlns:a16="http://schemas.microsoft.com/office/drawing/2014/main" id="{9937916C-1A50-7050-CF85-C398803C3CFF}"/>
              </a:ext>
            </a:extLst>
          </p:cNvPr>
          <p:cNvSpPr txBox="1"/>
          <p:nvPr/>
        </p:nvSpPr>
        <p:spPr>
          <a:xfrm>
            <a:off x="6933481" y="6060859"/>
            <a:ext cx="2277436" cy="338554"/>
          </a:xfrm>
          <a:prstGeom prst="rect">
            <a:avLst/>
          </a:prstGeom>
          <a:noFill/>
        </p:spPr>
        <p:txBody>
          <a:bodyPr wrap="square">
            <a:spAutoFit/>
          </a:bodyPr>
          <a:lstStyle/>
          <a:p>
            <a:r>
              <a:rPr lang="en-US" sz="1600" b="1" dirty="0"/>
              <a:t>Click “Next” to continue.</a:t>
            </a:r>
          </a:p>
        </p:txBody>
      </p:sp>
      <p:sp>
        <p:nvSpPr>
          <p:cNvPr id="7" name="Arrow: Right 6">
            <a:extLst>
              <a:ext uri="{FF2B5EF4-FFF2-40B4-BE49-F238E27FC236}">
                <a16:creationId xmlns:a16="http://schemas.microsoft.com/office/drawing/2014/main" id="{90A218F6-EFBF-1D7E-CD75-1BB10BAECBFA}"/>
              </a:ext>
            </a:extLst>
          </p:cNvPr>
          <p:cNvSpPr/>
          <p:nvPr/>
        </p:nvSpPr>
        <p:spPr>
          <a:xfrm>
            <a:off x="9283103" y="6060859"/>
            <a:ext cx="978408" cy="28408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47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0A4E03-7495-68E9-1E7B-E058E53E739A}"/>
              </a:ext>
            </a:extLst>
          </p:cNvPr>
          <p:cNvPicPr>
            <a:picLocks noChangeAspect="1"/>
          </p:cNvPicPr>
          <p:nvPr/>
        </p:nvPicPr>
        <p:blipFill>
          <a:blip r:embed="rId2"/>
          <a:stretch>
            <a:fillRect/>
          </a:stretch>
        </p:blipFill>
        <p:spPr>
          <a:xfrm>
            <a:off x="0" y="0"/>
            <a:ext cx="12318230" cy="6858000"/>
          </a:xfrm>
          <a:prstGeom prst="rect">
            <a:avLst/>
          </a:prstGeom>
        </p:spPr>
      </p:pic>
      <p:sp>
        <p:nvSpPr>
          <p:cNvPr id="4" name="TextBox 3">
            <a:extLst>
              <a:ext uri="{FF2B5EF4-FFF2-40B4-BE49-F238E27FC236}">
                <a16:creationId xmlns:a16="http://schemas.microsoft.com/office/drawing/2014/main" id="{189567EC-FB18-CD57-2BE8-BE8DBE143CFC}"/>
              </a:ext>
            </a:extLst>
          </p:cNvPr>
          <p:cNvSpPr txBox="1"/>
          <p:nvPr/>
        </p:nvSpPr>
        <p:spPr>
          <a:xfrm>
            <a:off x="6925172" y="2651516"/>
            <a:ext cx="3368615" cy="646331"/>
          </a:xfrm>
          <a:prstGeom prst="rect">
            <a:avLst/>
          </a:prstGeom>
          <a:noFill/>
        </p:spPr>
        <p:txBody>
          <a:bodyPr wrap="square">
            <a:spAutoFit/>
          </a:bodyPr>
          <a:lstStyle/>
          <a:p>
            <a:r>
              <a:rPr lang="en-US" sz="1200" b="1" dirty="0"/>
              <a:t>These two questions are optional. If you choose to answer these questions, click on the drop-down box.</a:t>
            </a:r>
          </a:p>
        </p:txBody>
      </p:sp>
      <p:sp>
        <p:nvSpPr>
          <p:cNvPr id="5" name="Arrow: Right 4">
            <a:extLst>
              <a:ext uri="{FF2B5EF4-FFF2-40B4-BE49-F238E27FC236}">
                <a16:creationId xmlns:a16="http://schemas.microsoft.com/office/drawing/2014/main" id="{87D0E419-FFDF-1407-E0E8-F13C251A8451}"/>
              </a:ext>
            </a:extLst>
          </p:cNvPr>
          <p:cNvSpPr/>
          <p:nvPr/>
        </p:nvSpPr>
        <p:spPr>
          <a:xfrm flipH="1">
            <a:off x="6222229" y="2688351"/>
            <a:ext cx="702943" cy="201498"/>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74ADEAA9-A4C5-3C38-C386-CF9EB8E0635F}"/>
              </a:ext>
            </a:extLst>
          </p:cNvPr>
          <p:cNvSpPr/>
          <p:nvPr/>
        </p:nvSpPr>
        <p:spPr>
          <a:xfrm>
            <a:off x="2759643" y="2667065"/>
            <a:ext cx="702943" cy="206471"/>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A7A1C4B-A9BB-1C35-FCD5-A49FD7FB30AC}"/>
              </a:ext>
            </a:extLst>
          </p:cNvPr>
          <p:cNvSpPr txBox="1"/>
          <p:nvPr/>
        </p:nvSpPr>
        <p:spPr>
          <a:xfrm>
            <a:off x="6925172" y="4424038"/>
            <a:ext cx="1928002" cy="900246"/>
          </a:xfrm>
          <a:prstGeom prst="rect">
            <a:avLst/>
          </a:prstGeom>
          <a:noFill/>
        </p:spPr>
        <p:txBody>
          <a:bodyPr wrap="square">
            <a:spAutoFit/>
          </a:bodyPr>
          <a:lstStyle/>
          <a:p>
            <a:r>
              <a:rPr lang="en-US" sz="1050" b="1" dirty="0"/>
              <a:t>You must enter the last four numbers of your Social Security number </a:t>
            </a:r>
            <a:r>
              <a:rPr lang="en-US" sz="1050" b="1" i="1" u="sng" dirty="0"/>
              <a:t>or</a:t>
            </a:r>
            <a:r>
              <a:rPr lang="en-US" sz="1050" b="1" dirty="0"/>
              <a:t> click on the box that says “No” if you do not have one.</a:t>
            </a:r>
          </a:p>
        </p:txBody>
      </p:sp>
      <p:sp>
        <p:nvSpPr>
          <p:cNvPr id="9" name="Arrow: Right 8">
            <a:extLst>
              <a:ext uri="{FF2B5EF4-FFF2-40B4-BE49-F238E27FC236}">
                <a16:creationId xmlns:a16="http://schemas.microsoft.com/office/drawing/2014/main" id="{6ED29D7E-47DB-F5AF-46C7-FCBAA2D9AB84}"/>
              </a:ext>
            </a:extLst>
          </p:cNvPr>
          <p:cNvSpPr/>
          <p:nvPr/>
        </p:nvSpPr>
        <p:spPr>
          <a:xfrm rot="16200000">
            <a:off x="1344781" y="4629267"/>
            <a:ext cx="577082" cy="15855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BE1729E-B15D-173F-F977-3D609420D5B7}"/>
              </a:ext>
            </a:extLst>
          </p:cNvPr>
          <p:cNvSpPr txBox="1"/>
          <p:nvPr/>
        </p:nvSpPr>
        <p:spPr>
          <a:xfrm>
            <a:off x="1712599" y="4424038"/>
            <a:ext cx="1845735" cy="738664"/>
          </a:xfrm>
          <a:prstGeom prst="rect">
            <a:avLst/>
          </a:prstGeom>
          <a:noFill/>
        </p:spPr>
        <p:txBody>
          <a:bodyPr wrap="square">
            <a:spAutoFit/>
          </a:bodyPr>
          <a:lstStyle/>
          <a:p>
            <a:r>
              <a:rPr lang="en-US" sz="1050" b="1" dirty="0"/>
              <a:t>The name you enter here must be spelled the exact way you have entered it on the application.</a:t>
            </a:r>
          </a:p>
        </p:txBody>
      </p:sp>
      <p:sp>
        <p:nvSpPr>
          <p:cNvPr id="14" name="Arrow: Right 13">
            <a:extLst>
              <a:ext uri="{FF2B5EF4-FFF2-40B4-BE49-F238E27FC236}">
                <a16:creationId xmlns:a16="http://schemas.microsoft.com/office/drawing/2014/main" id="{0A7F7F4C-1BEA-8E52-FAB4-1A43B1722799}"/>
              </a:ext>
            </a:extLst>
          </p:cNvPr>
          <p:cNvSpPr/>
          <p:nvPr/>
        </p:nvSpPr>
        <p:spPr>
          <a:xfrm rot="16200000">
            <a:off x="3420374" y="4470121"/>
            <a:ext cx="419416" cy="15855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595A820-015F-89C8-96D7-E11200D794D5}"/>
              </a:ext>
            </a:extLst>
          </p:cNvPr>
          <p:cNvSpPr txBox="1"/>
          <p:nvPr/>
        </p:nvSpPr>
        <p:spPr>
          <a:xfrm>
            <a:off x="3870153" y="4389774"/>
            <a:ext cx="1141794" cy="577081"/>
          </a:xfrm>
          <a:prstGeom prst="rect">
            <a:avLst/>
          </a:prstGeom>
          <a:noFill/>
        </p:spPr>
        <p:txBody>
          <a:bodyPr wrap="square" rtlCol="0">
            <a:spAutoFit/>
          </a:bodyPr>
          <a:lstStyle/>
          <a:p>
            <a:r>
              <a:rPr lang="en-US" sz="1050" b="1" dirty="0"/>
              <a:t>Click the box if you agree to the Terms of Use.</a:t>
            </a:r>
          </a:p>
        </p:txBody>
      </p:sp>
    </p:spTree>
    <p:extLst>
      <p:ext uri="{BB962C8B-B14F-4D97-AF65-F5344CB8AC3E}">
        <p14:creationId xmlns:p14="http://schemas.microsoft.com/office/powerpoint/2010/main" val="421936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3EE0C-1FB0-8673-7A22-F322017EA5C7}"/>
              </a:ext>
            </a:extLst>
          </p:cNvPr>
          <p:cNvPicPr>
            <a:picLocks noChangeAspect="1"/>
          </p:cNvPicPr>
          <p:nvPr/>
        </p:nvPicPr>
        <p:blipFill>
          <a:blip r:embed="rId2"/>
          <a:stretch>
            <a:fillRect/>
          </a:stretch>
        </p:blipFill>
        <p:spPr>
          <a:xfrm>
            <a:off x="0" y="8873"/>
            <a:ext cx="12192000" cy="6840254"/>
          </a:xfrm>
          <a:prstGeom prst="rect">
            <a:avLst/>
          </a:prstGeom>
        </p:spPr>
      </p:pic>
    </p:spTree>
    <p:extLst>
      <p:ext uri="{BB962C8B-B14F-4D97-AF65-F5344CB8AC3E}">
        <p14:creationId xmlns:p14="http://schemas.microsoft.com/office/powerpoint/2010/main" val="131174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FC458F-DB28-D1CC-6599-DCC797E3727E}"/>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E6A477D-0F8C-4E4B-B79B-65DA15032AD3}"/>
              </a:ext>
            </a:extLst>
          </p:cNvPr>
          <p:cNvSpPr txBox="1"/>
          <p:nvPr/>
        </p:nvSpPr>
        <p:spPr>
          <a:xfrm>
            <a:off x="6521570" y="2044461"/>
            <a:ext cx="3476445" cy="415498"/>
          </a:xfrm>
          <a:prstGeom prst="rect">
            <a:avLst/>
          </a:prstGeom>
          <a:noFill/>
        </p:spPr>
        <p:txBody>
          <a:bodyPr wrap="square" rtlCol="0">
            <a:spAutoFit/>
          </a:bodyPr>
          <a:lstStyle/>
          <a:p>
            <a:r>
              <a:rPr lang="en-US" sz="1050" b="1" dirty="0">
                <a:solidFill>
                  <a:srgbClr val="C00000"/>
                </a:solidFill>
              </a:rPr>
              <a:t>Please make sure the Application Status says “Submitted” before exiting the application process.</a:t>
            </a:r>
          </a:p>
        </p:txBody>
      </p:sp>
    </p:spTree>
    <p:extLst>
      <p:ext uri="{BB962C8B-B14F-4D97-AF65-F5344CB8AC3E}">
        <p14:creationId xmlns:p14="http://schemas.microsoft.com/office/powerpoint/2010/main" val="416604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2AF6-F2DE-A13A-3CF7-5E50260423D1}"/>
              </a:ext>
            </a:extLst>
          </p:cNvPr>
          <p:cNvSpPr>
            <a:spLocks noGrp="1"/>
          </p:cNvSpPr>
          <p:nvPr>
            <p:ph type="ctrTitle"/>
          </p:nvPr>
        </p:nvSpPr>
        <p:spPr>
          <a:xfrm>
            <a:off x="1524000" y="304801"/>
            <a:ext cx="9144000" cy="1153064"/>
          </a:xfrm>
        </p:spPr>
        <p:txBody>
          <a:bodyPr>
            <a:normAutofit/>
          </a:bodyPr>
          <a:lstStyle/>
          <a:p>
            <a:r>
              <a:rPr lang="en-US" sz="3600" dirty="0"/>
              <a:t>2023-2024 </a:t>
            </a:r>
            <a:br>
              <a:rPr lang="en-US" sz="3600" dirty="0"/>
            </a:br>
            <a:r>
              <a:rPr lang="en-US" sz="3600" dirty="0"/>
              <a:t>KCS Cafeteria Meal Prices</a:t>
            </a:r>
          </a:p>
        </p:txBody>
      </p:sp>
      <p:sp>
        <p:nvSpPr>
          <p:cNvPr id="3" name="Subtitle 2">
            <a:extLst>
              <a:ext uri="{FF2B5EF4-FFF2-40B4-BE49-F238E27FC236}">
                <a16:creationId xmlns:a16="http://schemas.microsoft.com/office/drawing/2014/main" id="{BBBADD8D-DF37-DDD5-3338-984FEB9EEE79}"/>
              </a:ext>
            </a:extLst>
          </p:cNvPr>
          <p:cNvSpPr>
            <a:spLocks noGrp="1"/>
          </p:cNvSpPr>
          <p:nvPr>
            <p:ph type="subTitle" idx="1"/>
          </p:nvPr>
        </p:nvSpPr>
        <p:spPr>
          <a:xfrm>
            <a:off x="1524000" y="1533585"/>
            <a:ext cx="10668000" cy="4927600"/>
          </a:xfrm>
        </p:spPr>
        <p:txBody>
          <a:bodyPr>
            <a:normAutofit fontScale="92500" lnSpcReduction="20000"/>
          </a:bodyPr>
          <a:lstStyle/>
          <a:p>
            <a:pPr algn="l"/>
            <a:r>
              <a:rPr lang="en-US" dirty="0"/>
              <a:t>Breakfast	$2.00 		All Grades</a:t>
            </a:r>
          </a:p>
          <a:p>
            <a:pPr algn="l"/>
            <a:endParaRPr lang="en-US" dirty="0"/>
          </a:p>
          <a:p>
            <a:pPr algn="l"/>
            <a:r>
              <a:rPr lang="en-US" dirty="0"/>
              <a:t>Lunch		$2.75		(PK-5)</a:t>
            </a:r>
          </a:p>
          <a:p>
            <a:pPr algn="l"/>
            <a:r>
              <a:rPr lang="en-US" dirty="0"/>
              <a:t>		$3.00		(6-12)</a:t>
            </a:r>
          </a:p>
          <a:p>
            <a:pPr algn="l"/>
            <a:endParaRPr lang="en-US" dirty="0"/>
          </a:p>
          <a:p>
            <a:pPr algn="l"/>
            <a:r>
              <a:rPr lang="en-US" dirty="0"/>
              <a:t>Reduced-priced meals:</a:t>
            </a:r>
          </a:p>
          <a:p>
            <a:pPr algn="l"/>
            <a:r>
              <a:rPr lang="en-US" dirty="0"/>
              <a:t>Breakfast	$0.30</a:t>
            </a:r>
          </a:p>
          <a:p>
            <a:pPr algn="l"/>
            <a:r>
              <a:rPr lang="en-US" dirty="0"/>
              <a:t>Lunch		$0.40</a:t>
            </a:r>
          </a:p>
          <a:p>
            <a:pPr algn="l"/>
            <a:endParaRPr lang="en-US" dirty="0"/>
          </a:p>
          <a:p>
            <a:pPr algn="l"/>
            <a:endParaRPr lang="en-US" sz="2000" dirty="0"/>
          </a:p>
          <a:p>
            <a:pPr algn="l"/>
            <a:endParaRPr lang="en-US" sz="2000" dirty="0"/>
          </a:p>
          <a:p>
            <a:pPr algn="l"/>
            <a:r>
              <a:rPr lang="en-US" sz="2000" dirty="0"/>
              <a:t>If you submit a meal application and are approved for free meals, </a:t>
            </a:r>
          </a:p>
          <a:p>
            <a:pPr algn="l"/>
            <a:r>
              <a:rPr lang="en-US" sz="2000" dirty="0"/>
              <a:t>your child will not be charged for breakfast or lunch.</a:t>
            </a:r>
          </a:p>
          <a:p>
            <a:pPr algn="l"/>
            <a:endParaRPr lang="en-US" sz="2200" dirty="0"/>
          </a:p>
        </p:txBody>
      </p:sp>
      <p:pic>
        <p:nvPicPr>
          <p:cNvPr id="5" name="Picture 4">
            <a:extLst>
              <a:ext uri="{FF2B5EF4-FFF2-40B4-BE49-F238E27FC236}">
                <a16:creationId xmlns:a16="http://schemas.microsoft.com/office/drawing/2014/main" id="{73CE2CFF-C7E3-0CF2-AE75-AE479EF90533}"/>
              </a:ext>
            </a:extLst>
          </p:cNvPr>
          <p:cNvPicPr>
            <a:picLocks noChangeAspect="1"/>
          </p:cNvPicPr>
          <p:nvPr/>
        </p:nvPicPr>
        <p:blipFill>
          <a:blip r:embed="rId2"/>
          <a:stretch>
            <a:fillRect/>
          </a:stretch>
        </p:blipFill>
        <p:spPr>
          <a:xfrm>
            <a:off x="8229601" y="2769080"/>
            <a:ext cx="3306791" cy="4088920"/>
          </a:xfrm>
          <a:prstGeom prst="rect">
            <a:avLst/>
          </a:prstGeom>
        </p:spPr>
      </p:pic>
    </p:spTree>
    <p:extLst>
      <p:ext uri="{BB962C8B-B14F-4D97-AF65-F5344CB8AC3E}">
        <p14:creationId xmlns:p14="http://schemas.microsoft.com/office/powerpoint/2010/main" val="207740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D42209-E615-923B-4F4C-56C9CF9197DF}"/>
              </a:ext>
            </a:extLst>
          </p:cNvPr>
          <p:cNvPicPr>
            <a:picLocks noChangeAspect="1"/>
          </p:cNvPicPr>
          <p:nvPr/>
        </p:nvPicPr>
        <p:blipFill>
          <a:blip r:embed="rId2"/>
          <a:stretch>
            <a:fillRect/>
          </a:stretch>
        </p:blipFill>
        <p:spPr>
          <a:xfrm>
            <a:off x="-424822" y="-38819"/>
            <a:ext cx="12616822" cy="6901756"/>
          </a:xfrm>
          <a:prstGeom prst="rect">
            <a:avLst/>
          </a:prstGeom>
        </p:spPr>
      </p:pic>
      <p:sp>
        <p:nvSpPr>
          <p:cNvPr id="3" name="TextBox 2">
            <a:extLst>
              <a:ext uri="{FF2B5EF4-FFF2-40B4-BE49-F238E27FC236}">
                <a16:creationId xmlns:a16="http://schemas.microsoft.com/office/drawing/2014/main" id="{DC7723F7-F49A-ADAF-AEF5-03A3B60685A8}"/>
              </a:ext>
            </a:extLst>
          </p:cNvPr>
          <p:cNvSpPr txBox="1"/>
          <p:nvPr/>
        </p:nvSpPr>
        <p:spPr>
          <a:xfrm>
            <a:off x="2161357" y="2740700"/>
            <a:ext cx="3361926" cy="1754326"/>
          </a:xfrm>
          <a:prstGeom prst="rect">
            <a:avLst/>
          </a:prstGeom>
          <a:noFill/>
        </p:spPr>
        <p:txBody>
          <a:bodyPr wrap="square" rtlCol="0">
            <a:spAutoFit/>
          </a:bodyPr>
          <a:lstStyle/>
          <a:p>
            <a:r>
              <a:rPr lang="en-US" b="1" dirty="0">
                <a:solidFill>
                  <a:srgbClr val="FF0000"/>
                </a:solidFill>
              </a:rPr>
              <a:t>This PowerPoint will walk you through submitting an online free and reduced meal application without registering or logging in to a LINQ Connect account.</a:t>
            </a:r>
          </a:p>
        </p:txBody>
      </p:sp>
      <p:sp>
        <p:nvSpPr>
          <p:cNvPr id="4" name="Arrow: Right 3">
            <a:extLst>
              <a:ext uri="{FF2B5EF4-FFF2-40B4-BE49-F238E27FC236}">
                <a16:creationId xmlns:a16="http://schemas.microsoft.com/office/drawing/2014/main" id="{0F50DC02-3506-C65B-A9BE-869A10608314}"/>
              </a:ext>
            </a:extLst>
          </p:cNvPr>
          <p:cNvSpPr/>
          <p:nvPr/>
        </p:nvSpPr>
        <p:spPr>
          <a:xfrm>
            <a:off x="7220310" y="1351086"/>
            <a:ext cx="710990" cy="242316"/>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3C23A1-6A71-6021-635B-E7F3A163063A}"/>
              </a:ext>
            </a:extLst>
          </p:cNvPr>
          <p:cNvSpPr txBox="1"/>
          <p:nvPr/>
        </p:nvSpPr>
        <p:spPr>
          <a:xfrm>
            <a:off x="6268529" y="870127"/>
            <a:ext cx="1774916" cy="461665"/>
          </a:xfrm>
          <a:prstGeom prst="rect">
            <a:avLst/>
          </a:prstGeom>
          <a:noFill/>
        </p:spPr>
        <p:txBody>
          <a:bodyPr wrap="square">
            <a:spAutoFit/>
          </a:bodyPr>
          <a:lstStyle/>
          <a:p>
            <a:r>
              <a:rPr lang="en-US" sz="1200" b="1" dirty="0"/>
              <a:t>Click here to start an online meal application.</a:t>
            </a:r>
          </a:p>
        </p:txBody>
      </p:sp>
      <p:sp>
        <p:nvSpPr>
          <p:cNvPr id="8" name="TextBox 7">
            <a:extLst>
              <a:ext uri="{FF2B5EF4-FFF2-40B4-BE49-F238E27FC236}">
                <a16:creationId xmlns:a16="http://schemas.microsoft.com/office/drawing/2014/main" id="{A41C1DD1-BD79-9724-CD87-F021BF0EC7AE}"/>
              </a:ext>
            </a:extLst>
          </p:cNvPr>
          <p:cNvSpPr txBox="1"/>
          <p:nvPr/>
        </p:nvSpPr>
        <p:spPr>
          <a:xfrm>
            <a:off x="1552755" y="4803907"/>
            <a:ext cx="5186853" cy="646331"/>
          </a:xfrm>
          <a:prstGeom prst="rect">
            <a:avLst/>
          </a:prstGeom>
          <a:noFill/>
        </p:spPr>
        <p:txBody>
          <a:bodyPr wrap="square" rtlCol="0">
            <a:spAutoFit/>
          </a:bodyPr>
          <a:lstStyle/>
          <a:p>
            <a:r>
              <a:rPr lang="en-US" b="1" dirty="0">
                <a:solidFill>
                  <a:srgbClr val="FF0000"/>
                </a:solidFill>
              </a:rPr>
              <a:t>*NOTE* We recommend you watch the PowerPoint on “How to Register for a LINQ Connect Account”.</a:t>
            </a:r>
          </a:p>
        </p:txBody>
      </p:sp>
      <p:sp>
        <p:nvSpPr>
          <p:cNvPr id="5" name="Arrow: Right 4">
            <a:extLst>
              <a:ext uri="{FF2B5EF4-FFF2-40B4-BE49-F238E27FC236}">
                <a16:creationId xmlns:a16="http://schemas.microsoft.com/office/drawing/2014/main" id="{DBE04BAA-C06B-B305-22CF-8A92FEE6C50B}"/>
              </a:ext>
            </a:extLst>
          </p:cNvPr>
          <p:cNvSpPr/>
          <p:nvPr/>
        </p:nvSpPr>
        <p:spPr>
          <a:xfrm rot="16200000">
            <a:off x="11383375" y="2511489"/>
            <a:ext cx="784226" cy="22342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7EA9B7-FBFF-2FCE-A5B9-65BC5C61AB66}"/>
              </a:ext>
            </a:extLst>
          </p:cNvPr>
          <p:cNvSpPr txBox="1"/>
          <p:nvPr/>
        </p:nvSpPr>
        <p:spPr>
          <a:xfrm>
            <a:off x="10274060" y="2413337"/>
            <a:ext cx="1389715" cy="830997"/>
          </a:xfrm>
          <a:prstGeom prst="rect">
            <a:avLst/>
          </a:prstGeom>
          <a:noFill/>
        </p:spPr>
        <p:txBody>
          <a:bodyPr wrap="square" rtlCol="0">
            <a:spAutoFit/>
          </a:bodyPr>
          <a:lstStyle/>
          <a:p>
            <a:r>
              <a:rPr lang="en-US" sz="1200" b="1" dirty="0"/>
              <a:t>Click on the drop-down box to choose preferred language.</a:t>
            </a:r>
          </a:p>
        </p:txBody>
      </p:sp>
    </p:spTree>
    <p:extLst>
      <p:ext uri="{BB962C8B-B14F-4D97-AF65-F5344CB8AC3E}">
        <p14:creationId xmlns:p14="http://schemas.microsoft.com/office/powerpoint/2010/main" val="276075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B2FEA-D0F5-FFE4-88D5-C774032697DA}"/>
              </a:ext>
            </a:extLst>
          </p:cNvPr>
          <p:cNvPicPr>
            <a:picLocks noChangeAspect="1"/>
          </p:cNvPicPr>
          <p:nvPr/>
        </p:nvPicPr>
        <p:blipFill>
          <a:blip r:embed="rId2"/>
          <a:stretch>
            <a:fillRect/>
          </a:stretch>
        </p:blipFill>
        <p:spPr>
          <a:xfrm>
            <a:off x="0" y="13511"/>
            <a:ext cx="12192000" cy="6830978"/>
          </a:xfrm>
          <a:prstGeom prst="rect">
            <a:avLst/>
          </a:prstGeom>
        </p:spPr>
      </p:pic>
    </p:spTree>
    <p:extLst>
      <p:ext uri="{BB962C8B-B14F-4D97-AF65-F5344CB8AC3E}">
        <p14:creationId xmlns:p14="http://schemas.microsoft.com/office/powerpoint/2010/main" val="133153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C43648-4F8D-2901-8B02-927146E702E3}"/>
              </a:ext>
            </a:extLst>
          </p:cNvPr>
          <p:cNvPicPr>
            <a:picLocks noChangeAspect="1"/>
          </p:cNvPicPr>
          <p:nvPr/>
        </p:nvPicPr>
        <p:blipFill>
          <a:blip r:embed="rId2"/>
          <a:stretch>
            <a:fillRect/>
          </a:stretch>
        </p:blipFill>
        <p:spPr>
          <a:xfrm>
            <a:off x="0" y="0"/>
            <a:ext cx="12192000" cy="6839289"/>
          </a:xfrm>
          <a:prstGeom prst="rect">
            <a:avLst/>
          </a:prstGeom>
        </p:spPr>
      </p:pic>
    </p:spTree>
    <p:extLst>
      <p:ext uri="{BB962C8B-B14F-4D97-AF65-F5344CB8AC3E}">
        <p14:creationId xmlns:p14="http://schemas.microsoft.com/office/powerpoint/2010/main" val="41508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297591-A401-AD12-D292-47EDCEA972DC}"/>
              </a:ext>
            </a:extLst>
          </p:cNvPr>
          <p:cNvPicPr>
            <a:picLocks noChangeAspect="1"/>
          </p:cNvPicPr>
          <p:nvPr/>
        </p:nvPicPr>
        <p:blipFill>
          <a:blip r:embed="rId2"/>
          <a:stretch>
            <a:fillRect/>
          </a:stretch>
        </p:blipFill>
        <p:spPr>
          <a:xfrm>
            <a:off x="0" y="0"/>
            <a:ext cx="12192000" cy="6858000"/>
          </a:xfrm>
          <a:prstGeom prst="rect">
            <a:avLst/>
          </a:prstGeom>
        </p:spPr>
      </p:pic>
      <p:sp>
        <p:nvSpPr>
          <p:cNvPr id="4" name="Arrow: Right 3">
            <a:extLst>
              <a:ext uri="{FF2B5EF4-FFF2-40B4-BE49-F238E27FC236}">
                <a16:creationId xmlns:a16="http://schemas.microsoft.com/office/drawing/2014/main" id="{F4E88592-5414-6BC5-9936-8D6B10CFB909}"/>
              </a:ext>
            </a:extLst>
          </p:cNvPr>
          <p:cNvSpPr/>
          <p:nvPr/>
        </p:nvSpPr>
        <p:spPr>
          <a:xfrm>
            <a:off x="62886" y="2971412"/>
            <a:ext cx="978408" cy="20311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C4496F3F-7642-B5BB-B97B-F108371CCB2B}"/>
              </a:ext>
            </a:extLst>
          </p:cNvPr>
          <p:cNvSpPr/>
          <p:nvPr/>
        </p:nvSpPr>
        <p:spPr>
          <a:xfrm>
            <a:off x="62886" y="3494085"/>
            <a:ext cx="978408" cy="20311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DD627F3-5C74-DD87-73AB-D7961485BF42}"/>
              </a:ext>
            </a:extLst>
          </p:cNvPr>
          <p:cNvSpPr/>
          <p:nvPr/>
        </p:nvSpPr>
        <p:spPr>
          <a:xfrm>
            <a:off x="62886" y="3972495"/>
            <a:ext cx="978408" cy="20311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75C708A-54AF-45C7-9B81-79BA8CCDC525}"/>
              </a:ext>
            </a:extLst>
          </p:cNvPr>
          <p:cNvSpPr/>
          <p:nvPr/>
        </p:nvSpPr>
        <p:spPr>
          <a:xfrm>
            <a:off x="62886" y="4835282"/>
            <a:ext cx="978408" cy="20311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3C66AC1-38B4-E0A6-E530-EFCF1E4540BE}"/>
              </a:ext>
            </a:extLst>
          </p:cNvPr>
          <p:cNvSpPr/>
          <p:nvPr/>
        </p:nvSpPr>
        <p:spPr>
          <a:xfrm flipH="1">
            <a:off x="7708392" y="3966251"/>
            <a:ext cx="978408" cy="20311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A20E4D0-F7BC-2FF4-0F70-E008E4612B09}"/>
              </a:ext>
            </a:extLst>
          </p:cNvPr>
          <p:cNvSpPr/>
          <p:nvPr/>
        </p:nvSpPr>
        <p:spPr>
          <a:xfrm flipH="1">
            <a:off x="7708392" y="4770198"/>
            <a:ext cx="978408" cy="20311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01609F0-C0A7-7982-026D-985E50EB0B21}"/>
              </a:ext>
            </a:extLst>
          </p:cNvPr>
          <p:cNvSpPr/>
          <p:nvPr/>
        </p:nvSpPr>
        <p:spPr>
          <a:xfrm flipH="1">
            <a:off x="7659135" y="5624705"/>
            <a:ext cx="978408" cy="20311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AD5D270-E304-1BE5-C321-2EA7AFBBA0AE}"/>
              </a:ext>
            </a:extLst>
          </p:cNvPr>
          <p:cNvSpPr txBox="1"/>
          <p:nvPr/>
        </p:nvSpPr>
        <p:spPr>
          <a:xfrm>
            <a:off x="8749686" y="4648296"/>
            <a:ext cx="2061712" cy="577081"/>
          </a:xfrm>
          <a:prstGeom prst="rect">
            <a:avLst/>
          </a:prstGeom>
          <a:noFill/>
        </p:spPr>
        <p:txBody>
          <a:bodyPr wrap="square" rtlCol="0">
            <a:spAutoFit/>
          </a:bodyPr>
          <a:lstStyle/>
          <a:p>
            <a:r>
              <a:rPr lang="en-US" sz="1050" b="1" dirty="0"/>
              <a:t>Use the e-mail address you provided when you signed up for your LINQ Connect account.</a:t>
            </a:r>
          </a:p>
        </p:txBody>
      </p:sp>
      <p:sp>
        <p:nvSpPr>
          <p:cNvPr id="23" name="TextBox 22">
            <a:extLst>
              <a:ext uri="{FF2B5EF4-FFF2-40B4-BE49-F238E27FC236}">
                <a16:creationId xmlns:a16="http://schemas.microsoft.com/office/drawing/2014/main" id="{A2CD60A1-29B9-E6DB-BCEF-EE17795D3078}"/>
              </a:ext>
            </a:extLst>
          </p:cNvPr>
          <p:cNvSpPr txBox="1"/>
          <p:nvPr/>
        </p:nvSpPr>
        <p:spPr>
          <a:xfrm>
            <a:off x="8749686" y="5524982"/>
            <a:ext cx="2128223" cy="577081"/>
          </a:xfrm>
          <a:prstGeom prst="rect">
            <a:avLst/>
          </a:prstGeom>
          <a:noFill/>
        </p:spPr>
        <p:txBody>
          <a:bodyPr wrap="square" rtlCol="0">
            <a:spAutoFit/>
          </a:bodyPr>
          <a:lstStyle/>
          <a:p>
            <a:r>
              <a:rPr lang="en-US" sz="1050" b="1" dirty="0"/>
              <a:t>Click the drop-down box if someone who lives in your home participates in SNAP or TANF.</a:t>
            </a:r>
          </a:p>
        </p:txBody>
      </p:sp>
      <p:sp>
        <p:nvSpPr>
          <p:cNvPr id="24" name="TextBox 23">
            <a:extLst>
              <a:ext uri="{FF2B5EF4-FFF2-40B4-BE49-F238E27FC236}">
                <a16:creationId xmlns:a16="http://schemas.microsoft.com/office/drawing/2014/main" id="{3D3E0663-07B0-3CD5-138A-132BFF8ADD89}"/>
              </a:ext>
            </a:extLst>
          </p:cNvPr>
          <p:cNvSpPr txBox="1"/>
          <p:nvPr/>
        </p:nvSpPr>
        <p:spPr>
          <a:xfrm>
            <a:off x="1563485" y="5910926"/>
            <a:ext cx="6383547" cy="577081"/>
          </a:xfrm>
          <a:prstGeom prst="rect">
            <a:avLst/>
          </a:prstGeom>
          <a:noFill/>
        </p:spPr>
        <p:txBody>
          <a:bodyPr wrap="square" rtlCol="0">
            <a:spAutoFit/>
          </a:bodyPr>
          <a:lstStyle/>
          <a:p>
            <a:r>
              <a:rPr lang="en-US" sz="1050" b="1" dirty="0">
                <a:solidFill>
                  <a:srgbClr val="C00000"/>
                </a:solidFill>
              </a:rPr>
              <a:t>If you choose one of the listed programs, you will need the case number DHS provided to you when you were approved for the benefit. </a:t>
            </a:r>
            <a:r>
              <a:rPr lang="en-US" sz="1050" b="1" i="1" u="sng" dirty="0">
                <a:solidFill>
                  <a:srgbClr val="C00000"/>
                </a:solidFill>
              </a:rPr>
              <a:t>NOTE: </a:t>
            </a:r>
            <a:r>
              <a:rPr lang="en-US" sz="1050" b="1" dirty="0">
                <a:solidFill>
                  <a:srgbClr val="C00000"/>
                </a:solidFill>
              </a:rPr>
              <a:t>Your case number is NOT your SNAP benefits card number. If you do not know your case number call DHS at 866-311-4287 to obtain the correct number before going to the next step.</a:t>
            </a:r>
          </a:p>
        </p:txBody>
      </p:sp>
      <p:sp>
        <p:nvSpPr>
          <p:cNvPr id="2" name="Arrow: Right 1">
            <a:extLst>
              <a:ext uri="{FF2B5EF4-FFF2-40B4-BE49-F238E27FC236}">
                <a16:creationId xmlns:a16="http://schemas.microsoft.com/office/drawing/2014/main" id="{FF3AB3BA-6A4E-3184-710D-139CE20D0740}"/>
              </a:ext>
            </a:extLst>
          </p:cNvPr>
          <p:cNvSpPr/>
          <p:nvPr/>
        </p:nvSpPr>
        <p:spPr>
          <a:xfrm>
            <a:off x="9721969" y="6225078"/>
            <a:ext cx="676109" cy="17659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77261A3-B56D-5D3E-6710-FE597CB6F818}"/>
              </a:ext>
            </a:extLst>
          </p:cNvPr>
          <p:cNvSpPr txBox="1"/>
          <p:nvPr/>
        </p:nvSpPr>
        <p:spPr>
          <a:xfrm>
            <a:off x="7928047" y="6166470"/>
            <a:ext cx="1785985" cy="253916"/>
          </a:xfrm>
          <a:prstGeom prst="rect">
            <a:avLst/>
          </a:prstGeom>
          <a:noFill/>
        </p:spPr>
        <p:txBody>
          <a:bodyPr wrap="square" rtlCol="0">
            <a:spAutoFit/>
          </a:bodyPr>
          <a:lstStyle/>
          <a:p>
            <a:r>
              <a:rPr lang="en-US" sz="1050" b="1" dirty="0"/>
              <a:t>Click “Next” when complete.</a:t>
            </a:r>
          </a:p>
        </p:txBody>
      </p:sp>
    </p:spTree>
    <p:extLst>
      <p:ext uri="{BB962C8B-B14F-4D97-AF65-F5344CB8AC3E}">
        <p14:creationId xmlns:p14="http://schemas.microsoft.com/office/powerpoint/2010/main" val="127379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DDEC0-75EF-9E7F-AF16-5F174AEF21E9}"/>
              </a:ext>
            </a:extLst>
          </p:cNvPr>
          <p:cNvPicPr>
            <a:picLocks noChangeAspect="1"/>
          </p:cNvPicPr>
          <p:nvPr/>
        </p:nvPicPr>
        <p:blipFill>
          <a:blip r:embed="rId2"/>
          <a:stretch>
            <a:fillRect/>
          </a:stretch>
        </p:blipFill>
        <p:spPr>
          <a:xfrm>
            <a:off x="0" y="1382264"/>
            <a:ext cx="12192000" cy="4093471"/>
          </a:xfrm>
          <a:prstGeom prst="rect">
            <a:avLst/>
          </a:prstGeom>
        </p:spPr>
      </p:pic>
      <p:sp>
        <p:nvSpPr>
          <p:cNvPr id="4" name="TextBox 3">
            <a:extLst>
              <a:ext uri="{FF2B5EF4-FFF2-40B4-BE49-F238E27FC236}">
                <a16:creationId xmlns:a16="http://schemas.microsoft.com/office/drawing/2014/main" id="{C1266863-2545-261B-2AE8-B8732B14FD58}"/>
              </a:ext>
            </a:extLst>
          </p:cNvPr>
          <p:cNvSpPr txBox="1"/>
          <p:nvPr/>
        </p:nvSpPr>
        <p:spPr>
          <a:xfrm>
            <a:off x="3209026" y="517585"/>
            <a:ext cx="6694099" cy="584775"/>
          </a:xfrm>
          <a:prstGeom prst="rect">
            <a:avLst/>
          </a:prstGeom>
          <a:noFill/>
        </p:spPr>
        <p:txBody>
          <a:bodyPr wrap="square" rtlCol="0">
            <a:spAutoFit/>
          </a:bodyPr>
          <a:lstStyle/>
          <a:p>
            <a:pPr algn="ctr"/>
            <a:r>
              <a:rPr lang="en-US" sz="1600" b="1" dirty="0">
                <a:solidFill>
                  <a:srgbClr val="C00000"/>
                </a:solidFill>
              </a:rPr>
              <a:t>If your household income falls at or below the limits on this chart, your children may be eligible for free or reduced-priced meals.</a:t>
            </a:r>
          </a:p>
        </p:txBody>
      </p:sp>
    </p:spTree>
    <p:extLst>
      <p:ext uri="{BB962C8B-B14F-4D97-AF65-F5344CB8AC3E}">
        <p14:creationId xmlns:p14="http://schemas.microsoft.com/office/powerpoint/2010/main" val="19831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1E9236-4184-E547-46E8-6C45FF42DA32}"/>
              </a:ext>
            </a:extLst>
          </p:cNvPr>
          <p:cNvPicPr>
            <a:picLocks noChangeAspect="1"/>
          </p:cNvPicPr>
          <p:nvPr/>
        </p:nvPicPr>
        <p:blipFill>
          <a:blip r:embed="rId2"/>
          <a:stretch>
            <a:fillRect/>
          </a:stretch>
        </p:blipFill>
        <p:spPr>
          <a:xfrm>
            <a:off x="1" y="0"/>
            <a:ext cx="12192000" cy="6858000"/>
          </a:xfrm>
          <a:prstGeom prst="rect">
            <a:avLst/>
          </a:prstGeom>
        </p:spPr>
      </p:pic>
      <p:sp>
        <p:nvSpPr>
          <p:cNvPr id="11" name="Arrow: Right 10">
            <a:extLst>
              <a:ext uri="{FF2B5EF4-FFF2-40B4-BE49-F238E27FC236}">
                <a16:creationId xmlns:a16="http://schemas.microsoft.com/office/drawing/2014/main" id="{1F98C005-B126-01EE-14F3-B7888428D513}"/>
              </a:ext>
            </a:extLst>
          </p:cNvPr>
          <p:cNvSpPr/>
          <p:nvPr/>
        </p:nvSpPr>
        <p:spPr>
          <a:xfrm rot="10800000" flipH="1">
            <a:off x="9490697" y="6535095"/>
            <a:ext cx="842110" cy="23253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AA8ED6-226A-089E-4BE5-070D8B8BD1ED}"/>
              </a:ext>
            </a:extLst>
          </p:cNvPr>
          <p:cNvSpPr txBox="1"/>
          <p:nvPr/>
        </p:nvSpPr>
        <p:spPr>
          <a:xfrm>
            <a:off x="7437610" y="6513710"/>
            <a:ext cx="2053087" cy="253916"/>
          </a:xfrm>
          <a:prstGeom prst="rect">
            <a:avLst/>
          </a:prstGeom>
          <a:noFill/>
        </p:spPr>
        <p:txBody>
          <a:bodyPr wrap="square" rtlCol="0">
            <a:spAutoFit/>
          </a:bodyPr>
          <a:lstStyle/>
          <a:p>
            <a:r>
              <a:rPr lang="en-US" sz="1050" b="1" dirty="0"/>
              <a:t>To proceed, please click “Next”.</a:t>
            </a:r>
          </a:p>
        </p:txBody>
      </p:sp>
      <p:sp>
        <p:nvSpPr>
          <p:cNvPr id="7" name="TextBox 6">
            <a:extLst>
              <a:ext uri="{FF2B5EF4-FFF2-40B4-BE49-F238E27FC236}">
                <a16:creationId xmlns:a16="http://schemas.microsoft.com/office/drawing/2014/main" id="{DECD5D2F-B5A4-8933-6D09-3401B4E7787A}"/>
              </a:ext>
            </a:extLst>
          </p:cNvPr>
          <p:cNvSpPr txBox="1"/>
          <p:nvPr/>
        </p:nvSpPr>
        <p:spPr>
          <a:xfrm>
            <a:off x="7832785" y="3389553"/>
            <a:ext cx="2398143" cy="1107996"/>
          </a:xfrm>
          <a:prstGeom prst="rect">
            <a:avLst/>
          </a:prstGeom>
          <a:noFill/>
        </p:spPr>
        <p:txBody>
          <a:bodyPr wrap="square">
            <a:spAutoFit/>
          </a:bodyPr>
          <a:lstStyle/>
          <a:p>
            <a:r>
              <a:rPr lang="en-US" sz="1100" b="1" dirty="0">
                <a:solidFill>
                  <a:srgbClr val="FF0000"/>
                </a:solidFill>
              </a:rPr>
              <a:t>To complete and proceed you will need your child’s student ID number. If you are unaware of the ID number, please contact Mona Underwood at 865-594-9563 or email mona.underwood@knoxschools.org.</a:t>
            </a:r>
          </a:p>
        </p:txBody>
      </p:sp>
      <p:sp>
        <p:nvSpPr>
          <p:cNvPr id="10" name="Arrow: Right 9">
            <a:extLst>
              <a:ext uri="{FF2B5EF4-FFF2-40B4-BE49-F238E27FC236}">
                <a16:creationId xmlns:a16="http://schemas.microsoft.com/office/drawing/2014/main" id="{41A62EA4-3A70-F6F8-EF39-C52DDD5B5D60}"/>
              </a:ext>
            </a:extLst>
          </p:cNvPr>
          <p:cNvSpPr/>
          <p:nvPr/>
        </p:nvSpPr>
        <p:spPr>
          <a:xfrm>
            <a:off x="9884060" y="1672102"/>
            <a:ext cx="693736" cy="258793"/>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7CC311F-231A-3CB5-64A9-D964B9211962}"/>
              </a:ext>
            </a:extLst>
          </p:cNvPr>
          <p:cNvSpPr txBox="1"/>
          <p:nvPr/>
        </p:nvSpPr>
        <p:spPr>
          <a:xfrm>
            <a:off x="7832785" y="1576952"/>
            <a:ext cx="1990023" cy="707886"/>
          </a:xfrm>
          <a:prstGeom prst="rect">
            <a:avLst/>
          </a:prstGeom>
          <a:noFill/>
        </p:spPr>
        <p:txBody>
          <a:bodyPr wrap="square" rtlCol="0">
            <a:spAutoFit/>
          </a:bodyPr>
          <a:lstStyle/>
          <a:p>
            <a:pPr marL="91440">
              <a:spcAft>
                <a:spcPts val="600"/>
              </a:spcAft>
            </a:pPr>
            <a:r>
              <a:rPr lang="en-US" sz="1000" b="1" dirty="0"/>
              <a:t>Click here to begin adding students who live in your home and are currently attending Knox County Schools.</a:t>
            </a:r>
          </a:p>
        </p:txBody>
      </p:sp>
    </p:spTree>
    <p:extLst>
      <p:ext uri="{BB962C8B-B14F-4D97-AF65-F5344CB8AC3E}">
        <p14:creationId xmlns:p14="http://schemas.microsoft.com/office/powerpoint/2010/main" val="381853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D8091-462A-C9D7-DF06-D399C66B5509}"/>
              </a:ext>
            </a:extLst>
          </p:cNvPr>
          <p:cNvPicPr>
            <a:picLocks noChangeAspect="1"/>
          </p:cNvPicPr>
          <p:nvPr/>
        </p:nvPicPr>
        <p:blipFill>
          <a:blip r:embed="rId2"/>
          <a:stretch>
            <a:fillRect/>
          </a:stretch>
        </p:blipFill>
        <p:spPr>
          <a:xfrm>
            <a:off x="0" y="1"/>
            <a:ext cx="12192000" cy="6857999"/>
          </a:xfrm>
          <a:prstGeom prst="rect">
            <a:avLst/>
          </a:prstGeom>
        </p:spPr>
      </p:pic>
      <p:sp>
        <p:nvSpPr>
          <p:cNvPr id="4" name="Arrow: Right 3">
            <a:extLst>
              <a:ext uri="{FF2B5EF4-FFF2-40B4-BE49-F238E27FC236}">
                <a16:creationId xmlns:a16="http://schemas.microsoft.com/office/drawing/2014/main" id="{350EC5F2-281B-6EAD-718E-4191761CE705}"/>
              </a:ext>
            </a:extLst>
          </p:cNvPr>
          <p:cNvSpPr/>
          <p:nvPr/>
        </p:nvSpPr>
        <p:spPr>
          <a:xfrm>
            <a:off x="9696091" y="2613805"/>
            <a:ext cx="512580" cy="163902"/>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5FF20A8-3BD7-02E2-E369-6115858CA08B}"/>
              </a:ext>
            </a:extLst>
          </p:cNvPr>
          <p:cNvSpPr/>
          <p:nvPr/>
        </p:nvSpPr>
        <p:spPr>
          <a:xfrm>
            <a:off x="7789652" y="1217763"/>
            <a:ext cx="772119" cy="284668"/>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E615D65-2257-036B-7BC4-D8E4F7E28027}"/>
              </a:ext>
            </a:extLst>
          </p:cNvPr>
          <p:cNvSpPr/>
          <p:nvPr/>
        </p:nvSpPr>
        <p:spPr>
          <a:xfrm>
            <a:off x="7789652" y="1613862"/>
            <a:ext cx="772119" cy="284668"/>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603AEBC-681B-AA02-E709-4D5228628851}"/>
              </a:ext>
            </a:extLst>
          </p:cNvPr>
          <p:cNvSpPr/>
          <p:nvPr/>
        </p:nvSpPr>
        <p:spPr>
          <a:xfrm>
            <a:off x="7789653" y="2130728"/>
            <a:ext cx="772119" cy="284668"/>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E48167C-E2D4-5D15-DBF3-BC0F09928DE1}"/>
              </a:ext>
            </a:extLst>
          </p:cNvPr>
          <p:cNvSpPr/>
          <p:nvPr/>
        </p:nvSpPr>
        <p:spPr>
          <a:xfrm rot="16200000">
            <a:off x="11588682" y="3176490"/>
            <a:ext cx="717805" cy="24441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D31CE7-1075-5455-2003-064098BE1DF3}"/>
              </a:ext>
            </a:extLst>
          </p:cNvPr>
          <p:cNvSpPr txBox="1"/>
          <p:nvPr/>
        </p:nvSpPr>
        <p:spPr>
          <a:xfrm>
            <a:off x="10578169" y="2946808"/>
            <a:ext cx="1247208" cy="738664"/>
          </a:xfrm>
          <a:prstGeom prst="rect">
            <a:avLst/>
          </a:prstGeom>
          <a:noFill/>
        </p:spPr>
        <p:txBody>
          <a:bodyPr wrap="square" rtlCol="0">
            <a:spAutoFit/>
          </a:bodyPr>
          <a:lstStyle/>
          <a:p>
            <a:r>
              <a:rPr lang="en-US" sz="1050" b="1" dirty="0"/>
              <a:t>Click on the drop-down box to select the grade your child is in.</a:t>
            </a:r>
          </a:p>
        </p:txBody>
      </p:sp>
      <p:sp>
        <p:nvSpPr>
          <p:cNvPr id="11" name="Arrow: Right 10">
            <a:extLst>
              <a:ext uri="{FF2B5EF4-FFF2-40B4-BE49-F238E27FC236}">
                <a16:creationId xmlns:a16="http://schemas.microsoft.com/office/drawing/2014/main" id="{5076C60E-894A-CDE6-19F6-EC321A4D1F6A}"/>
              </a:ext>
            </a:extLst>
          </p:cNvPr>
          <p:cNvSpPr/>
          <p:nvPr/>
        </p:nvSpPr>
        <p:spPr>
          <a:xfrm rot="5400000">
            <a:off x="10122003" y="5701372"/>
            <a:ext cx="817782" cy="21531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3948E2E4-D1E3-A5FE-C600-2B98054790BF}"/>
              </a:ext>
            </a:extLst>
          </p:cNvPr>
          <p:cNvSpPr/>
          <p:nvPr/>
        </p:nvSpPr>
        <p:spPr>
          <a:xfrm rot="5400000">
            <a:off x="11162923" y="5701372"/>
            <a:ext cx="817782" cy="21531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27BFA8-6F48-2825-F337-98FDC25ED73E}"/>
              </a:ext>
            </a:extLst>
          </p:cNvPr>
          <p:cNvSpPr txBox="1"/>
          <p:nvPr/>
        </p:nvSpPr>
        <p:spPr>
          <a:xfrm>
            <a:off x="9111677" y="4708852"/>
            <a:ext cx="1526875" cy="861774"/>
          </a:xfrm>
          <a:prstGeom prst="rect">
            <a:avLst/>
          </a:prstGeom>
          <a:noFill/>
        </p:spPr>
        <p:txBody>
          <a:bodyPr wrap="square" rtlCol="0">
            <a:spAutoFit/>
          </a:bodyPr>
          <a:lstStyle/>
          <a:p>
            <a:r>
              <a:rPr lang="en-US" sz="1000" b="1" dirty="0"/>
              <a:t>To include more students who attend KCS, save this page and add their information by clicking here.</a:t>
            </a:r>
          </a:p>
        </p:txBody>
      </p:sp>
      <p:sp>
        <p:nvSpPr>
          <p:cNvPr id="15" name="TextBox 14">
            <a:extLst>
              <a:ext uri="{FF2B5EF4-FFF2-40B4-BE49-F238E27FC236}">
                <a16:creationId xmlns:a16="http://schemas.microsoft.com/office/drawing/2014/main" id="{36B73291-4D97-D20D-B491-7927EB6A1D3E}"/>
              </a:ext>
            </a:extLst>
          </p:cNvPr>
          <p:cNvSpPr txBox="1"/>
          <p:nvPr/>
        </p:nvSpPr>
        <p:spPr>
          <a:xfrm>
            <a:off x="10802410" y="4748475"/>
            <a:ext cx="1022967" cy="861774"/>
          </a:xfrm>
          <a:prstGeom prst="rect">
            <a:avLst/>
          </a:prstGeom>
          <a:noFill/>
        </p:spPr>
        <p:txBody>
          <a:bodyPr wrap="square" rtlCol="0">
            <a:spAutoFit/>
          </a:bodyPr>
          <a:lstStyle/>
          <a:p>
            <a:r>
              <a:rPr lang="en-US" sz="1000" b="1" dirty="0"/>
              <a:t>If you do not have any more students who attend KCS, click here.</a:t>
            </a:r>
          </a:p>
        </p:txBody>
      </p:sp>
      <p:sp>
        <p:nvSpPr>
          <p:cNvPr id="16" name="TextBox 15">
            <a:extLst>
              <a:ext uri="{FF2B5EF4-FFF2-40B4-BE49-F238E27FC236}">
                <a16:creationId xmlns:a16="http://schemas.microsoft.com/office/drawing/2014/main" id="{89C81103-D2A6-A7C3-12A9-D5FF862E3749}"/>
              </a:ext>
            </a:extLst>
          </p:cNvPr>
          <p:cNvSpPr txBox="1"/>
          <p:nvPr/>
        </p:nvSpPr>
        <p:spPr>
          <a:xfrm>
            <a:off x="7429526" y="2493040"/>
            <a:ext cx="1354347" cy="707886"/>
          </a:xfrm>
          <a:prstGeom prst="rect">
            <a:avLst/>
          </a:prstGeom>
          <a:noFill/>
        </p:spPr>
        <p:txBody>
          <a:bodyPr wrap="square" rtlCol="0">
            <a:spAutoFit/>
          </a:bodyPr>
          <a:lstStyle/>
          <a:p>
            <a:r>
              <a:rPr lang="en-US" sz="1000" b="1" dirty="0">
                <a:solidFill>
                  <a:schemeClr val="bg1"/>
                </a:solidFill>
              </a:rPr>
              <a:t>Click on the drop-down box to select the school your child attends.</a:t>
            </a:r>
          </a:p>
        </p:txBody>
      </p:sp>
    </p:spTree>
    <p:extLst>
      <p:ext uri="{BB962C8B-B14F-4D97-AF65-F5344CB8AC3E}">
        <p14:creationId xmlns:p14="http://schemas.microsoft.com/office/powerpoint/2010/main" val="26795215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STemplate2021" id="{E9B97B53-814F-4B6C-A29B-E8634F139778}" vid="{532A6A2A-8881-4A72-B8EC-7DE2D22A5C5B}"/>
    </a:ext>
  </a:extLst>
</a:theme>
</file>

<file path=docProps/app.xml><?xml version="1.0" encoding="utf-8"?>
<Properties xmlns="http://schemas.openxmlformats.org/officeDocument/2006/extended-properties" xmlns:vt="http://schemas.openxmlformats.org/officeDocument/2006/docPropsVTypes">
  <Template>1KCSTemplate2021</Template>
  <TotalTime>348</TotalTime>
  <Words>889</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LINQ Connect  www.linqconnect.com</vt:lpstr>
      <vt:lpstr>2023-2024  KCS Cafeteria Meal Prices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UNDERWOOD</dc:creator>
  <cp:lastModifiedBy>MONA UNDERWOOD</cp:lastModifiedBy>
  <cp:revision>45</cp:revision>
  <dcterms:created xsi:type="dcterms:W3CDTF">2023-06-29T16:36:27Z</dcterms:created>
  <dcterms:modified xsi:type="dcterms:W3CDTF">2023-07-07T15:34:14Z</dcterms:modified>
</cp:coreProperties>
</file>